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D9BA6E8-A3C1-4D6A-8BB6-98E321B5FA7D}" type="datetimeFigureOut">
              <a:rPr lang="ru-RU" smtClean="0"/>
              <a:pPr/>
              <a:t>08.05.2020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F4BCA0-0BC5-495F-911C-09EC3047A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828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Издательское дело 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643578"/>
            <a:ext cx="2871818" cy="1371600"/>
          </a:xfrm>
        </p:spPr>
        <p:txBody>
          <a:bodyPr>
            <a:normAutofit/>
          </a:bodyPr>
          <a:lstStyle/>
          <a:p>
            <a:pPr algn="r"/>
            <a:endParaRPr lang="ru-RU" sz="1400" b="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Рисунок 3" descr="5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37778">
            <a:off x="6153507" y="4513317"/>
            <a:ext cx="2520280" cy="189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38595"/>
            <a:ext cx="3534471" cy="44194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Кто такой технический редактор?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Технический редактор </a:t>
            </a:r>
            <a:r>
              <a:rPr lang="ru-RU" dirty="0" smtClean="0">
                <a:latin typeface="Comic Sans MS" panose="030F0702030302020204" pitchFamily="66" charset="0"/>
              </a:rPr>
              <a:t>– это тот, кто размечает рукопись для типографии, контролирует выполнение типографией указаний издательства. 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Личностные качества</a:t>
            </a:r>
            <a:r>
              <a:rPr lang="ru-RU" dirty="0" smtClean="0">
                <a:latin typeface="Comic Sans MS" panose="030F0702030302020204" pitchFamily="66" charset="0"/>
              </a:rPr>
              <a:t>: 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пунктуальность, усидчивость, 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внимательность</a:t>
            </a:r>
            <a:r>
              <a:rPr lang="ru-RU" dirty="0">
                <a:latin typeface="Comic Sans MS" panose="030F0702030302020204" pitchFamily="66" charset="0"/>
              </a:rPr>
              <a:t>, готовность 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работать </a:t>
            </a:r>
            <a:r>
              <a:rPr lang="ru-RU" dirty="0">
                <a:latin typeface="Comic Sans MS" panose="030F0702030302020204" pitchFamily="66" charset="0"/>
              </a:rPr>
              <a:t>с большими объемами 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информации</a:t>
            </a:r>
            <a:r>
              <a:rPr lang="ru-RU" dirty="0">
                <a:latin typeface="Comic Sans MS" panose="030F0702030302020204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12976"/>
            <a:ext cx="3838947" cy="26798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398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Кто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такой корректор? 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86988"/>
            <a:ext cx="7467600" cy="51869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Корректор</a:t>
            </a:r>
            <a:r>
              <a:rPr lang="ru-RU" dirty="0" smtClean="0">
                <a:latin typeface="Comic Sans MS" panose="030F0702030302020204" pitchFamily="66" charset="0"/>
              </a:rPr>
              <a:t> – это тот человек, который контролирует текст рукописи, исправляет в нем ошибки и опечатки, проверяет, чтобы не были перепутаны подписи под рисунками, номера страниц.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Требования: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-высшее образование;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-владение </a:t>
            </a:r>
            <a:r>
              <a:rPr lang="ru-RU" dirty="0">
                <a:latin typeface="Comic Sans MS" panose="030F0702030302020204" pitchFamily="66" charset="0"/>
              </a:rPr>
              <a:t>русским языком 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в совершенстве;</a:t>
            </a: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-знание </a:t>
            </a:r>
            <a:r>
              <a:rPr lang="ru-RU" dirty="0">
                <a:latin typeface="Comic Sans MS" panose="030F0702030302020204" pitchFamily="66" charset="0"/>
              </a:rPr>
              <a:t>специальных знаков </a:t>
            </a:r>
            <a:endParaRPr lang="ru-RU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к</a:t>
            </a:r>
            <a:r>
              <a:rPr lang="ru-RU" dirty="0" smtClean="0">
                <a:latin typeface="Comic Sans MS" panose="030F0702030302020204" pitchFamily="66" charset="0"/>
              </a:rPr>
              <a:t>орректуры;</a:t>
            </a: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-внимательность </a:t>
            </a:r>
            <a:r>
              <a:rPr lang="ru-RU" dirty="0">
                <a:latin typeface="Comic Sans MS" panose="030F0702030302020204" pitchFamily="66" charset="0"/>
              </a:rPr>
              <a:t>и усидчивость.</a:t>
            </a:r>
          </a:p>
        </p:txBody>
      </p:sp>
    </p:spTree>
    <p:extLst>
      <p:ext uri="{BB962C8B-B14F-4D97-AF65-F5344CB8AC3E}">
        <p14:creationId xmlns:p14="http://schemas.microsoft.com/office/powerpoint/2010/main" val="301528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Обязанности корректора: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224637"/>
            <a:ext cx="8003232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-вычитка </a:t>
            </a:r>
            <a:r>
              <a:rPr lang="ru-RU" dirty="0">
                <a:latin typeface="Comic Sans MS" panose="030F0702030302020204" pitchFamily="66" charset="0"/>
              </a:rPr>
              <a:t>текстов перед их публикацией в </a:t>
            </a:r>
            <a:r>
              <a:rPr lang="ru-RU" dirty="0" smtClean="0">
                <a:latin typeface="Comic Sans MS" panose="030F0702030302020204" pitchFamily="66" charset="0"/>
              </a:rPr>
              <a:t>издании;</a:t>
            </a:r>
          </a:p>
          <a:p>
            <a:pPr marL="0" indent="0" algn="just">
              <a:buNone/>
            </a:pPr>
            <a:endParaRPr lang="ru-RU" dirty="0" smtClean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-отслеживание </a:t>
            </a:r>
            <a:r>
              <a:rPr lang="ru-RU" dirty="0">
                <a:latin typeface="Comic Sans MS" panose="030F0702030302020204" pitchFamily="66" charset="0"/>
              </a:rPr>
              <a:t>правильности написания терминов, условных сокращений и </a:t>
            </a:r>
            <a:r>
              <a:rPr lang="ru-RU" dirty="0" smtClean="0">
                <a:latin typeface="Comic Sans MS" panose="030F0702030302020204" pitchFamily="66" charset="0"/>
              </a:rPr>
              <a:t>обозначений;</a:t>
            </a:r>
            <a:endParaRPr lang="ru-RU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endParaRPr lang="ru-RU" dirty="0" smtClean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-устранение </a:t>
            </a:r>
            <a:r>
              <a:rPr lang="ru-RU" dirty="0">
                <a:latin typeface="Comic Sans MS" panose="030F0702030302020204" pitchFamily="66" charset="0"/>
              </a:rPr>
              <a:t>неясностей в написании отдельных букв и знаков, неправильной разбивки текста на абзацы, проверка правильности оформления таблиц, иллюстраций, справочных вставок, сносок, ссылок, </a:t>
            </a:r>
            <a:r>
              <a:rPr lang="ru-RU" dirty="0" smtClean="0">
                <a:latin typeface="Comic Sans MS" panose="030F0702030302020204" pitchFamily="66" charset="0"/>
              </a:rPr>
              <a:t>цитат</a:t>
            </a:r>
            <a:r>
              <a:rPr lang="ru-RU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23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2520" y="476672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СПАСИБО ЗА ВНИМАНИЕ 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280" y="3140968"/>
            <a:ext cx="4530080" cy="339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1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84000"/>
            <a:lum/>
          </a:blip>
          <a:srcRect/>
          <a:stretch>
            <a:fillRect l="2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71600" y="1124744"/>
            <a:ext cx="7031752" cy="44039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Издательское дело</a:t>
            </a:r>
            <a:r>
              <a:rPr lang="en-US" sz="3200" b="1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 -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отрасль культуры и производства, </a:t>
            </a:r>
            <a:endParaRPr lang="en-US" sz="3200" dirty="0" smtClean="0">
              <a:solidFill>
                <a:schemeClr val="accent3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связанная с подготовкой, выпуском и </a:t>
            </a:r>
            <a:endParaRPr lang="en-US" sz="3200" dirty="0" smtClean="0">
              <a:solidFill>
                <a:schemeClr val="accent3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распространением книг, журналов,</a:t>
            </a:r>
            <a:endParaRPr lang="en-US" sz="3200" dirty="0" smtClean="0">
              <a:solidFill>
                <a:schemeClr val="accent3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газет</a:t>
            </a:r>
            <a:r>
              <a:rPr lang="en-US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и других видов печатной </a:t>
            </a:r>
            <a:endParaRPr lang="en-US" sz="3200" dirty="0" smtClean="0">
              <a:solidFill>
                <a:schemeClr val="accent3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accent3"/>
                </a:solidFill>
                <a:latin typeface="Comic Sans MS" pitchFamily="66" charset="0"/>
                <a:cs typeface="Times New Roman" pitchFamily="18" charset="0"/>
              </a:rPr>
              <a:t>продукции.</a:t>
            </a:r>
            <a:endParaRPr lang="ru-RU" sz="3200" dirty="0">
              <a:solidFill>
                <a:schemeClr val="accent3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Издательский процесс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064896" cy="5421216"/>
          </a:xfrm>
        </p:spPr>
        <p:txBody>
          <a:bodyPr/>
          <a:lstStyle/>
          <a:p>
            <a:endParaRPr lang="ru-RU" b="1" i="1" dirty="0" smtClean="0"/>
          </a:p>
          <a:p>
            <a:pPr>
              <a:buNone/>
            </a:pPr>
            <a:r>
              <a:rPr lang="ru-RU" b="1" i="1" dirty="0" smtClean="0">
                <a:latin typeface="Comic Sans MS" pitchFamily="66" charset="0"/>
              </a:rPr>
              <a:t>Издательский процесс </a:t>
            </a:r>
            <a:r>
              <a:rPr lang="ru-RU" dirty="0" smtClean="0">
                <a:latin typeface="Comic Sans MS" pitchFamily="66" charset="0"/>
              </a:rPr>
              <a:t>– одна из самых «старых» 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технологий в истории человечества. </a:t>
            </a:r>
          </a:p>
          <a:p>
            <a:endParaRPr lang="ru-RU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Основной его </a:t>
            </a:r>
            <a:r>
              <a:rPr lang="ru-RU" b="1" dirty="0" smtClean="0">
                <a:latin typeface="Comic Sans MS" pitchFamily="66" charset="0"/>
              </a:rPr>
              <a:t>целью</a:t>
            </a:r>
            <a:r>
              <a:rPr lang="ru-RU" dirty="0" smtClean="0">
                <a:latin typeface="Comic Sans MS" pitchFamily="66" charset="0"/>
              </a:rPr>
              <a:t> всегда было  тиражирование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(многократное воспроизведение) однажды 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созданных текстов.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933056"/>
            <a:ext cx="2736304" cy="2736304"/>
          </a:xfrm>
          <a:prstGeom prst="rect">
            <a:avLst/>
          </a:prstGeom>
        </p:spPr>
      </p:pic>
      <p:pic>
        <p:nvPicPr>
          <p:cNvPr id="5" name="Рисунок 4" descr="rizogra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293096"/>
            <a:ext cx="3816424" cy="2402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Задачи издательского процесса: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создание текста и графических материалов к нему;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перевод их в форму, удобную для тиражирования;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собственно тиражирование.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Процессы создания издательско-полиграфической продукции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i="1" dirty="0" smtClean="0"/>
              <a:t> </a:t>
            </a:r>
            <a:r>
              <a:rPr lang="ru-RU" b="1" i="1" dirty="0" smtClean="0">
                <a:latin typeface="Comic Sans MS" pitchFamily="66" charset="0"/>
              </a:rPr>
              <a:t>Редакционный процесс </a:t>
            </a:r>
            <a:r>
              <a:rPr lang="ru-RU" dirty="0" smtClean="0">
                <a:latin typeface="Comic Sans MS" pitchFamily="66" charset="0"/>
              </a:rPr>
              <a:t>включает в себя  </a:t>
            </a:r>
            <a:r>
              <a:rPr lang="ru-RU" dirty="0" err="1" smtClean="0">
                <a:latin typeface="Comic Sans MS" pitchFamily="66" charset="0"/>
              </a:rPr>
              <a:t>креативную</a:t>
            </a:r>
            <a:r>
              <a:rPr lang="ru-RU" dirty="0" smtClean="0">
                <a:latin typeface="Comic Sans MS" pitchFamily="66" charset="0"/>
              </a:rPr>
              <a:t> часть издательского процесса – замысел издания, создание, подбор и редактирование текста и иллюстративных материалов.</a:t>
            </a:r>
          </a:p>
          <a:p>
            <a:pPr>
              <a:buFont typeface="Wingdings" pitchFamily="2" charset="2"/>
              <a:buChar char="q"/>
            </a:pPr>
            <a:endParaRPr lang="ru-RU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b="1" i="1" dirty="0" smtClean="0">
                <a:latin typeface="Comic Sans MS" pitchFamily="66" charset="0"/>
              </a:rPr>
              <a:t>Допечатные процессы </a:t>
            </a:r>
            <a:r>
              <a:rPr lang="ru-RU" dirty="0" smtClean="0">
                <a:latin typeface="Comic Sans MS" pitchFamily="66" charset="0"/>
              </a:rPr>
              <a:t>– все стадии, связанные с подготовкой издания к печати (набор, обработка текста и изображения), до изготовления печатной формы включительно. </a:t>
            </a:r>
          </a:p>
          <a:p>
            <a:pPr>
              <a:buNone/>
            </a:pP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276251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692696"/>
            <a:ext cx="2769392" cy="288778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3491880" y="4653136"/>
            <a:ext cx="43204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347864" y="1124744"/>
            <a:ext cx="72008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644008" y="1124744"/>
            <a:ext cx="79208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60032" y="602128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РЕДАКТОР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188640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ТЕХНИЧЕСКИЙ РЕДАКТОР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33265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КОРРЕКТОР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6" name="Рисунок 15" descr="0010-025-Optimizatsija-zatrat-na-proizvodstv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692696"/>
            <a:ext cx="2500844" cy="2520280"/>
          </a:xfrm>
          <a:prstGeom prst="rect">
            <a:avLst/>
          </a:prstGeom>
        </p:spPr>
      </p:pic>
      <p:pic>
        <p:nvPicPr>
          <p:cNvPr id="15" name="Содержимое 14" descr="drug-rehab-addiction-treatment-c1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5860144" y="3941056"/>
            <a:ext cx="3400376" cy="2232248"/>
          </a:xfrm>
        </p:spPr>
      </p:pic>
      <p:sp>
        <p:nvSpPr>
          <p:cNvPr id="26" name="Овал 25"/>
          <p:cNvSpPr/>
          <p:nvPr/>
        </p:nvSpPr>
        <p:spPr>
          <a:xfrm>
            <a:off x="3059832" y="2492896"/>
            <a:ext cx="2520280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4644008" y="4653136"/>
            <a:ext cx="64807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 descr="13702879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501008"/>
            <a:ext cx="2622189" cy="318807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699792" y="602128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ХУДОЖНИК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3848" y="285293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Кто работает в издательстве?</a:t>
            </a:r>
            <a:endParaRPr lang="ru-RU" sz="24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dito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3284984"/>
            <a:ext cx="3400425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Кто такой редактор?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Редактор - тот, кто работает с текстом, а именно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составляет, проверяет и исправляет содержание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в соответствии с требованиями определённого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жанра, готовит к печати издание (книги, журнала,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газеты и т. п.)</a:t>
            </a:r>
          </a:p>
          <a:p>
            <a:pPr algn="just">
              <a:buNone/>
            </a:pPr>
            <a:endParaRPr lang="ru-RU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ru-RU" b="1" dirty="0" smtClean="0">
                <a:latin typeface="Comic Sans MS" pitchFamily="66" charset="0"/>
              </a:rPr>
              <a:t>Личностные качества: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пунктуальность, усидчивость,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внимательность,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готовность работать с большими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объемами информации.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dito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3284984"/>
            <a:ext cx="3400425" cy="3429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Кто такой редактор?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352928" cy="49891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Редактору необходима безупречная грамотность,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владение языком во всем его богатстве, знание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специфики различных жанров текстов, высокая общая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эрудированность, а также умение работать с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компьютером.</a:t>
            </a: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ligraf_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348880"/>
            <a:ext cx="4550307" cy="40042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Кто такой художник?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>
                <a:latin typeface="Comic Sans MS" pitchFamily="66" charset="0"/>
              </a:rPr>
              <a:t>Художник (дизайнер книги) </a:t>
            </a:r>
            <a:r>
              <a:rPr lang="ru-RU" dirty="0" smtClean="0">
                <a:latin typeface="Comic Sans MS" pitchFamily="66" charset="0"/>
              </a:rPr>
              <a:t>– тот, кто занимается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художественным оформлением книги, </a:t>
            </a:r>
          </a:p>
          <a:p>
            <a:pPr algn="just">
              <a:buNone/>
            </a:pPr>
            <a:r>
              <a:rPr lang="ru-RU" dirty="0" smtClean="0">
                <a:latin typeface="Comic Sans MS" pitchFamily="66" charset="0"/>
              </a:rPr>
              <a:t>созданием иллюстраций.</a:t>
            </a:r>
          </a:p>
          <a:p>
            <a:pPr algn="just">
              <a:buNone/>
            </a:pP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Основные навыки: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знание основных дисциплин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в области дизайна,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специальные знания в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области полиграфии,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владение профильными </a:t>
            </a:r>
          </a:p>
          <a:p>
            <a:pPr algn="just">
              <a:buNone/>
            </a:pPr>
            <a:r>
              <a:rPr lang="ru-RU" sz="2000" dirty="0" smtClean="0">
                <a:latin typeface="Comic Sans MS" pitchFamily="66" charset="0"/>
              </a:rPr>
              <a:t>компьютерными программами (</a:t>
            </a:r>
            <a:r>
              <a:rPr lang="ru-RU" sz="2000" dirty="0" err="1" smtClean="0">
                <a:latin typeface="Comic Sans MS" pitchFamily="66" charset="0"/>
              </a:rPr>
              <a:t>Adobe</a:t>
            </a:r>
            <a:r>
              <a:rPr lang="ru-RU" sz="2000" dirty="0" smtClean="0">
                <a:latin typeface="Comic Sans MS" pitchFamily="66" charset="0"/>
              </a:rPr>
              <a:t> </a:t>
            </a:r>
          </a:p>
          <a:p>
            <a:pPr algn="just">
              <a:buNone/>
            </a:pPr>
            <a:r>
              <a:rPr lang="ru-RU" sz="2000" dirty="0" err="1" smtClean="0">
                <a:latin typeface="Comic Sans MS" pitchFamily="66" charset="0"/>
              </a:rPr>
              <a:t>Illustrator</a:t>
            </a:r>
            <a:r>
              <a:rPr lang="ru-RU" sz="2000" dirty="0" smtClean="0">
                <a:latin typeface="Comic Sans MS" pitchFamily="66" charset="0"/>
              </a:rPr>
              <a:t>, </a:t>
            </a:r>
            <a:r>
              <a:rPr lang="ru-RU" sz="2000" dirty="0" err="1" smtClean="0">
                <a:latin typeface="Comic Sans MS" pitchFamily="66" charset="0"/>
              </a:rPr>
              <a:t>Adobe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Photoshop</a:t>
            </a:r>
            <a:r>
              <a:rPr lang="ru-RU" sz="2000" dirty="0" smtClean="0">
                <a:latin typeface="Comic Sans MS" pitchFamily="66" charset="0"/>
              </a:rPr>
              <a:t>, </a:t>
            </a:r>
            <a:r>
              <a:rPr lang="ru-RU" sz="2000" dirty="0" err="1" smtClean="0">
                <a:latin typeface="Comic Sans MS" pitchFamily="66" charset="0"/>
              </a:rPr>
              <a:t>QuarkXPress</a:t>
            </a:r>
            <a:r>
              <a:rPr lang="ru-RU" sz="2000" dirty="0" smtClean="0">
                <a:latin typeface="Comic Sans MS" pitchFamily="66" charset="0"/>
              </a:rPr>
              <a:t>, </a:t>
            </a:r>
          </a:p>
          <a:p>
            <a:pPr algn="just">
              <a:buNone/>
            </a:pPr>
            <a:r>
              <a:rPr lang="ru-RU" sz="2000" dirty="0" err="1" smtClean="0">
                <a:latin typeface="Comic Sans MS" pitchFamily="66" charset="0"/>
              </a:rPr>
              <a:t>PageMaker</a:t>
            </a:r>
            <a:r>
              <a:rPr lang="ru-RU" sz="2000" dirty="0" smtClean="0">
                <a:latin typeface="Comic Sans MS" pitchFamily="66" charset="0"/>
              </a:rPr>
              <a:t> и их аналоги).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1968</TotalTime>
  <Words>451</Words>
  <Application>Microsoft Office PowerPoint</Application>
  <PresentationFormat>Экран (4:3)</PresentationFormat>
  <Paragraphs>85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Издательское дело </vt:lpstr>
      <vt:lpstr>Презентация PowerPoint</vt:lpstr>
      <vt:lpstr>Издательский процесс </vt:lpstr>
      <vt:lpstr>Задачи издательского процесса: </vt:lpstr>
      <vt:lpstr>Процессы создания издательско-полиграфической продукции</vt:lpstr>
      <vt:lpstr>Презентация PowerPoint</vt:lpstr>
      <vt:lpstr>Кто такой редактор?</vt:lpstr>
      <vt:lpstr>Кто такой редактор?</vt:lpstr>
      <vt:lpstr>Кто такой художник?</vt:lpstr>
      <vt:lpstr>Кто такой технический редактор?</vt:lpstr>
      <vt:lpstr>Кто такой корректор? </vt:lpstr>
      <vt:lpstr>Обязанности корректора: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Asus</cp:lastModifiedBy>
  <cp:revision>42</cp:revision>
  <dcterms:created xsi:type="dcterms:W3CDTF">2016-03-19T09:59:08Z</dcterms:created>
  <dcterms:modified xsi:type="dcterms:W3CDTF">2020-05-08T18:24:03Z</dcterms:modified>
</cp:coreProperties>
</file>